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1" r:id="rId1"/>
  </p:sldMasterIdLst>
  <p:sldIdLst>
    <p:sldId id="256" r:id="rId2"/>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7" d="100"/>
          <a:sy n="97" d="100"/>
        </p:scale>
        <p:origin x="1110"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0C50CD-E178-4744-9B35-B2F624D6C5E9}" type="datetimeFigureOut">
              <a:rPr lang="en-US" smtClean="0"/>
              <a:t>4/13/2026</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148CC95F-0247-41B6-91CF-DC97C76A7088}"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28323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0C50CD-E178-4744-9B35-B2F624D6C5E9}"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CC95F-0247-41B6-91CF-DC97C76A7088}"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02652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0C50CD-E178-4744-9B35-B2F624D6C5E9}"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CC95F-0247-41B6-91CF-DC97C76A7088}"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7763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4093596"/>
            <a:ext cx="2953618" cy="2007912"/>
          </a:xfrm>
        </p:spPr>
        <p:txBody>
          <a:bodyPr anchor="t">
            <a:normAutofit/>
          </a:bodyPr>
          <a:lstStyle>
            <a:lvl1pPr>
              <a:defRPr sz="3200"/>
            </a:lvl1pPr>
          </a:lstStyle>
          <a:p>
            <a:r>
              <a:rPr lang="en-US"/>
              <a:t>Click to edit Master title style</a:t>
            </a:r>
          </a:p>
        </p:txBody>
      </p:sp>
      <p:sp>
        <p:nvSpPr>
          <p:cNvPr id="12" name="Picture Placeholder 11">
            <a:extLst>
              <a:ext uri="{FF2B5EF4-FFF2-40B4-BE49-F238E27FC236}">
                <a16:creationId xmlns:a16="http://schemas.microsoft.com/office/drawing/2014/main" id="{B8FB154D-4A60-735B-FA5C-F17F96D0F7DD}"/>
              </a:ext>
            </a:extLst>
          </p:cNvPr>
          <p:cNvSpPr>
            <a:spLocks noGrp="1"/>
          </p:cNvSpPr>
          <p:nvPr>
            <p:ph type="pic" sz="quarter" idx="15" hasCustomPrompt="1"/>
          </p:nvPr>
        </p:nvSpPr>
        <p:spPr>
          <a:xfrm>
            <a:off x="0" y="0"/>
            <a:ext cx="12192000" cy="3700807"/>
          </a:xfrm>
          <a:blipFill>
            <a:blip r:embed="rId2">
              <a:alphaModFix amt="60000"/>
            </a:blip>
            <a:stretch>
              <a:fillRect/>
            </a:stretch>
          </a:blipFill>
        </p:spPr>
        <p:txBody>
          <a:bodyPr/>
          <a:lstStyle>
            <a:lvl1pPr marL="0" indent="0">
              <a:buNone/>
              <a:defRPr/>
            </a:lvl1pPr>
          </a:lstStyle>
          <a:p>
            <a:r>
              <a:rPr lang="en-US"/>
              <a:t>.</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268555" y="4093596"/>
            <a:ext cx="7298605" cy="2289578"/>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13">
            <a:extLst>
              <a:ext uri="{FF2B5EF4-FFF2-40B4-BE49-F238E27FC236}">
                <a16:creationId xmlns:a16="http://schemas.microsoft.com/office/drawing/2014/main" id="{3BD91724-58CE-FA68-1E24-9CD57621C129}"/>
              </a:ext>
            </a:extLst>
          </p:cNvPr>
          <p:cNvSpPr>
            <a:spLocks noGrp="1"/>
          </p:cNvSpPr>
          <p:nvPr>
            <p:ph type="ftr" sz="quarter" idx="17"/>
          </p:nvPr>
        </p:nvSpPr>
        <p:spPr/>
        <p:txBody>
          <a:bodyPr/>
          <a:lstStyle/>
          <a:p>
            <a:r>
              <a:rPr lang="en-US"/>
              <a:t>Sample Footer Text</a:t>
            </a:r>
          </a:p>
        </p:txBody>
      </p:sp>
      <p:sp>
        <p:nvSpPr>
          <p:cNvPr id="13" name="Date Placeholder 12">
            <a:extLst>
              <a:ext uri="{FF2B5EF4-FFF2-40B4-BE49-F238E27FC236}">
                <a16:creationId xmlns:a16="http://schemas.microsoft.com/office/drawing/2014/main" id="{9AA293A1-7F80-90D9-D8FF-27238ADD7956}"/>
              </a:ext>
            </a:extLst>
          </p:cNvPr>
          <p:cNvSpPr>
            <a:spLocks noGrp="1"/>
          </p:cNvSpPr>
          <p:nvPr>
            <p:ph type="dt" sz="half" idx="16"/>
          </p:nvPr>
        </p:nvSpPr>
        <p:spPr/>
        <p:txBody>
          <a:bodyPr/>
          <a:lstStyle/>
          <a:p>
            <a:fld id="{16C6F251-EB74-4ADA-AD63-D85EC3A9D616}" type="datetime1">
              <a:rPr lang="en-US" smtClean="0"/>
              <a:t>4/13/2026</a:t>
            </a:fld>
            <a:endParaRPr lang="en-US"/>
          </a:p>
        </p:txBody>
      </p:sp>
      <p:sp>
        <p:nvSpPr>
          <p:cNvPr id="15" name="Slide Number Placeholder 14">
            <a:extLst>
              <a:ext uri="{FF2B5EF4-FFF2-40B4-BE49-F238E27FC236}">
                <a16:creationId xmlns:a16="http://schemas.microsoft.com/office/drawing/2014/main" id="{3B9AC797-2D9B-C7AC-550D-157FEDA3800D}"/>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4262385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0C50CD-E178-4744-9B35-B2F624D6C5E9}"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CC95F-0247-41B6-91CF-DC97C76A7088}"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36991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0C50CD-E178-4744-9B35-B2F624D6C5E9}"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CC95F-0247-41B6-91CF-DC97C76A7088}"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29123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0C50CD-E178-4744-9B35-B2F624D6C5E9}" type="datetimeFigureOut">
              <a:rPr lang="en-US" smtClean="0"/>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8CC95F-0247-41B6-91CF-DC97C76A7088}"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35835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0C50CD-E178-4744-9B35-B2F624D6C5E9}" type="datetimeFigureOut">
              <a:rPr lang="en-US" smtClean="0"/>
              <a:t>4/13/2026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8CC95F-0247-41B6-91CF-DC97C76A7088}"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6552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0C50CD-E178-4744-9B35-B2F624D6C5E9}" type="datetimeFigureOut">
              <a:rPr lang="en-US" smtClean="0"/>
              <a:t>4/13/2026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8CC95F-0247-41B6-91CF-DC97C76A7088}"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89232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0C50CD-E178-4744-9B35-B2F624D6C5E9}" type="datetimeFigureOut">
              <a:rPr lang="en-US" smtClean="0"/>
              <a:t>4/13/2026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564766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0C50CD-E178-4744-9B35-B2F624D6C5E9}" type="datetimeFigureOut">
              <a:rPr lang="en-US" smtClean="0"/>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8CC95F-0247-41B6-91CF-DC97C76A7088}"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24048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E80C50CD-E178-4744-9B35-B2F624D6C5E9}" type="datetimeFigureOut">
              <a:rPr lang="en-US" smtClean="0"/>
              <a:t>4/13/2026</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148CC95F-0247-41B6-91CF-DC97C76A7088}"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41498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E80C50CD-E178-4744-9B35-B2F624D6C5E9}" type="datetimeFigureOut">
              <a:rPr lang="en-US" smtClean="0"/>
              <a:pPr/>
              <a:t>4/13/2026</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148CC95F-0247-41B6-91CF-DC97C76A7088}" type="slidenum">
              <a:rPr lang="en-US" smtClean="0"/>
              <a:pPr/>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773920"/>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 id="2147483963" r:id="rId12"/>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7" name="Picture 6">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 name="Straight Connector 7">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 name="Picture 3">
            <a:extLst>
              <a:ext uri="{FF2B5EF4-FFF2-40B4-BE49-F238E27FC236}">
                <a16:creationId xmlns:a16="http://schemas.microsoft.com/office/drawing/2014/main" id="{61ADC88E-8CB8-1662-21AF-0A3750F29D2D}"/>
              </a:ext>
            </a:extLst>
          </p:cNvPr>
          <p:cNvPicPr>
            <a:picLocks noChangeAspect="1"/>
          </p:cNvPicPr>
          <p:nvPr/>
        </p:nvPicPr>
        <p:blipFill>
          <a:blip r:embed="rId3" cstate="print">
            <a:extLst>
              <a:ext uri="{28A0092B-C50C-407E-A947-70E740481C1C}">
                <a14:useLocalDpi xmlns:a14="http://schemas.microsoft.com/office/drawing/2010/main" val="0"/>
              </a:ext>
            </a:extLst>
          </a:blip>
          <a:srcRect l="9091" t="3011" b="14840"/>
          <a:stretch>
            <a:fillRect/>
          </a:stretch>
        </p:blipFill>
        <p:spPr bwMode="auto">
          <a:xfrm>
            <a:off x="-617" y="11440"/>
            <a:ext cx="12191695" cy="6857990"/>
          </a:xfrm>
          <a:prstGeom prst="rect">
            <a:avLst/>
          </a:prstGeom>
          <a:noFill/>
        </p:spPr>
      </p:pic>
      <p:sp>
        <p:nvSpPr>
          <p:cNvPr id="17" name="Rectangle 16">
            <a:extLst>
              <a:ext uri="{FF2B5EF4-FFF2-40B4-BE49-F238E27FC236}">
                <a16:creationId xmlns:a16="http://schemas.microsoft.com/office/drawing/2014/main" id="{368B8211-0B9F-4516-8771-3316E00DB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F68682-6272-C733-F6F0-E8F896B73109}"/>
              </a:ext>
            </a:extLst>
          </p:cNvPr>
          <p:cNvSpPr>
            <a:spLocks noGrp="1"/>
          </p:cNvSpPr>
          <p:nvPr>
            <p:ph type="title"/>
          </p:nvPr>
        </p:nvSpPr>
        <p:spPr>
          <a:xfrm>
            <a:off x="4336820" y="1822368"/>
            <a:ext cx="6815731" cy="1049235"/>
          </a:xfrm>
        </p:spPr>
        <p:txBody>
          <a:bodyPr vert="horz" lIns="91440" tIns="45720" rIns="91440" bIns="45720" rtlCol="0" anchor="t">
            <a:normAutofit/>
          </a:bodyPr>
          <a:lstStyle/>
          <a:p>
            <a:r>
              <a:rPr lang="en-US" dirty="0">
                <a:solidFill>
                  <a:srgbClr val="FFFFFE"/>
                </a:solidFill>
              </a:rPr>
              <a:t>Water Loss Reduction &amp; Drought Resilience Project</a:t>
            </a:r>
          </a:p>
        </p:txBody>
      </p:sp>
      <p:cxnSp>
        <p:nvCxnSpPr>
          <p:cNvPr id="19" name="Straight Connector 18">
            <a:extLst>
              <a:ext uri="{FF2B5EF4-FFF2-40B4-BE49-F238E27FC236}">
                <a16:creationId xmlns:a16="http://schemas.microsoft.com/office/drawing/2014/main" id="{B7582E73-8B46-4A0E-944E-58357C8088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789" y="1847088"/>
            <a:ext cx="6813363" cy="0"/>
          </a:xfrm>
          <a:prstGeom prst="line">
            <a:avLst/>
          </a:prstGeom>
          <a:ln w="31750">
            <a:solidFill>
              <a:srgbClr val="02DCF8"/>
            </a:solidFill>
          </a:ln>
        </p:spPr>
        <p:style>
          <a:lnRef idx="3">
            <a:schemeClr val="accent1"/>
          </a:lnRef>
          <a:fillRef idx="0">
            <a:schemeClr val="accent1"/>
          </a:fillRef>
          <a:effectRef idx="2">
            <a:schemeClr val="accent1"/>
          </a:effectRef>
          <a:fontRef idx="minor">
            <a:schemeClr val="tx1"/>
          </a:fontRef>
        </p:style>
      </p:cxnSp>
      <p:sp>
        <p:nvSpPr>
          <p:cNvPr id="3" name="Subtitle 2">
            <a:extLst>
              <a:ext uri="{FF2B5EF4-FFF2-40B4-BE49-F238E27FC236}">
                <a16:creationId xmlns:a16="http://schemas.microsoft.com/office/drawing/2014/main" id="{81D9C405-14DE-B8D5-D7EB-AD957EC2C1BD}"/>
              </a:ext>
            </a:extLst>
          </p:cNvPr>
          <p:cNvSpPr>
            <a:spLocks noGrp="1"/>
          </p:cNvSpPr>
          <p:nvPr>
            <p:ph sz="quarter" idx="14"/>
          </p:nvPr>
        </p:nvSpPr>
        <p:spPr>
          <a:xfrm>
            <a:off x="4063421" y="2674495"/>
            <a:ext cx="6815731" cy="4021267"/>
          </a:xfrm>
        </p:spPr>
        <p:txBody>
          <a:bodyPr vert="horz" lIns="91440" tIns="45720" rIns="91440" bIns="45720" rtlCol="0" anchor="t">
            <a:normAutofit/>
          </a:bodyPr>
          <a:lstStyle/>
          <a:p>
            <a:pPr indent="-228600">
              <a:lnSpc>
                <a:spcPct val="110000"/>
              </a:lnSpc>
              <a:buClr>
                <a:srgbClr val="02DCF8"/>
              </a:buClr>
            </a:pPr>
            <a:r>
              <a:rPr lang="en-US" sz="1500" dirty="0">
                <a:solidFill>
                  <a:srgbClr val="FFFFFE"/>
                </a:solidFill>
              </a:rPr>
              <a:t>The Dover-Foxcroft Water District respectfully requests funding to support the Water Loss Reduction &amp; Drought Resilience Project, which will implement advanced acoustic leak detection technology to identify and repair leaks within the distribution system.  As drought conditions in Maine place increasing pressure on available water resources, reducing system losses is critical to maintaining a sustainable supply.  Water lost through leaks represents treated and pumped water that is never delivered to customers, resulting in wasted energy, increased operational costs, and reduced system capacity.  By deploying permanently installed monitoring devices capable of real-time leak detection and remote data analysis, the District will improve response times, reduce non-revenue water, and conserve both water and energy. This project will strengthen long-term water reliability, improve system efficiency, and support responsible resource management in the face of changing climate conditions.</a:t>
            </a:r>
          </a:p>
        </p:txBody>
      </p:sp>
      <p:sp>
        <p:nvSpPr>
          <p:cNvPr id="5" name="TextBox 4">
            <a:extLst>
              <a:ext uri="{FF2B5EF4-FFF2-40B4-BE49-F238E27FC236}">
                <a16:creationId xmlns:a16="http://schemas.microsoft.com/office/drawing/2014/main" id="{410D00C9-DAFC-F852-203B-0A2AFB58DF3C}"/>
              </a:ext>
            </a:extLst>
          </p:cNvPr>
          <p:cNvSpPr txBox="1"/>
          <p:nvPr/>
        </p:nvSpPr>
        <p:spPr>
          <a:xfrm>
            <a:off x="4336820" y="1140542"/>
            <a:ext cx="6232857" cy="461665"/>
          </a:xfrm>
          <a:prstGeom prst="rect">
            <a:avLst/>
          </a:prstGeom>
          <a:noFill/>
        </p:spPr>
        <p:txBody>
          <a:bodyPr wrap="square" rtlCol="0">
            <a:spAutoFit/>
          </a:bodyPr>
          <a:lstStyle/>
          <a:p>
            <a:pPr algn="ctr"/>
            <a:r>
              <a:rPr lang="en-US" sz="2400" b="1" dirty="0">
                <a:solidFill>
                  <a:schemeClr val="bg1"/>
                </a:solidFill>
              </a:rPr>
              <a:t>Dover &amp; Foxcroft Water District</a:t>
            </a:r>
          </a:p>
        </p:txBody>
      </p:sp>
    </p:spTree>
    <p:extLst>
      <p:ext uri="{BB962C8B-B14F-4D97-AF65-F5344CB8AC3E}">
        <p14:creationId xmlns:p14="http://schemas.microsoft.com/office/powerpoint/2010/main" val="360986891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17</TotalTime>
  <Words>161</Words>
  <Application>Microsoft Office PowerPoint</Application>
  <PresentationFormat>Widescreen</PresentationFormat>
  <Paragraphs>3</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Gill Sans MT</vt:lpstr>
      <vt:lpstr>Gallery</vt:lpstr>
      <vt:lpstr>Water Loss Reduction &amp; Drought Resilience Project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 Durgin</dc:creator>
  <cp:lastModifiedBy>Rob Durgin</cp:lastModifiedBy>
  <cp:revision>5</cp:revision>
  <cp:lastPrinted>2026-03-18T18:42:39Z</cp:lastPrinted>
  <dcterms:created xsi:type="dcterms:W3CDTF">2026-03-18T18:37:32Z</dcterms:created>
  <dcterms:modified xsi:type="dcterms:W3CDTF">2026-04-13T17:57:29Z</dcterms:modified>
</cp:coreProperties>
</file>